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4"/>
  </p:notesMasterIdLst>
  <p:sldIdLst>
    <p:sldId id="256" r:id="rId5"/>
    <p:sldId id="2904" r:id="rId6"/>
    <p:sldId id="257" r:id="rId7"/>
    <p:sldId id="260" r:id="rId8"/>
    <p:sldId id="2907" r:id="rId9"/>
    <p:sldId id="2908" r:id="rId10"/>
    <p:sldId id="2909" r:id="rId11"/>
    <p:sldId id="2906" r:id="rId12"/>
    <p:sldId id="29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219" autoAdjust="0"/>
  </p:normalViewPr>
  <p:slideViewPr>
    <p:cSldViewPr snapToGrid="0">
      <p:cViewPr varScale="1">
        <p:scale>
          <a:sx n="38" d="100"/>
          <a:sy n="38" d="100"/>
        </p:scale>
        <p:origin x="1231" y="48"/>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angefrogschools.com/elementary/ofkidsbo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  https://www.orangefrogschools.com/high-school/ofbook</a:t>
            </a:r>
          </a:p>
        </p:txBody>
      </p:sp>
      <p:sp>
        <p:nvSpPr>
          <p:cNvPr id="4" name="Slide Number Placeholder 3"/>
          <p:cNvSpPr>
            <a:spLocks noGrp="1"/>
          </p:cNvSpPr>
          <p:nvPr>
            <p:ph type="sldNum" sz="quarter" idx="5"/>
          </p:nvPr>
        </p:nvSpPr>
        <p:spPr/>
        <p:txBody>
          <a:bodyPr/>
          <a:lstStyle/>
          <a:p>
            <a:fld id="{0856F9C8-7AB8-4F12-AC78-F03044600AAD}" type="slidenum">
              <a:rPr lang="en-US" smtClean="0"/>
              <a:t>2</a:t>
            </a:fld>
            <a:endParaRPr lang="en-US"/>
          </a:p>
        </p:txBody>
      </p:sp>
    </p:spTree>
    <p:extLst>
      <p:ext uri="{BB962C8B-B14F-4D97-AF65-F5344CB8AC3E}">
        <p14:creationId xmlns:p14="http://schemas.microsoft.com/office/powerpoint/2010/main" val="303475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pPr marL="0" marR="0">
              <a:spcAft>
                <a:spcPts val="0"/>
              </a:spcAft>
            </a:pPr>
            <a:r>
              <a:rPr lang="en-US" sz="1200" b="0" i="0" u="none" strike="noStrike" dirty="0">
                <a:solidFill>
                  <a:srgbClr val="000000"/>
                </a:solidFill>
                <a:effectLst/>
              </a:rPr>
              <a:t>Allow Spark to read pages 13-18 for the students or read to them.</a:t>
            </a:r>
          </a:p>
          <a:p>
            <a:pPr marL="0" marR="0">
              <a:spcAft>
                <a:spcPts val="0"/>
              </a:spcAft>
            </a:pPr>
            <a:r>
              <a:rPr lang="en-US" sz="1200" b="0" i="0" u="none" strike="noStrike" dirty="0">
                <a:effectLst/>
                <a:hlinkClick r:id="rId3" tooltip="https://www.orangefrogschools.com/elementary/ofkidsbook"/>
              </a:rPr>
              <a:t>https://www.orangefrogschools.com/elementary/ofkidsbook</a:t>
            </a:r>
            <a:endParaRPr lang="en-US" sz="1200"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discussion.</a:t>
            </a:r>
          </a:p>
        </p:txBody>
      </p:sp>
      <p:sp>
        <p:nvSpPr>
          <p:cNvPr id="4" name="Slide Number Placeholder 3"/>
          <p:cNvSpPr>
            <a:spLocks noGrp="1"/>
          </p:cNvSpPr>
          <p:nvPr>
            <p:ph type="sldNum" sz="quarter" idx="5"/>
          </p:nvPr>
        </p:nvSpPr>
        <p:spPr/>
        <p:txBody>
          <a:bodyPr/>
          <a:lstStyle/>
          <a:p>
            <a:fld id="{0856F9C8-7AB8-4F12-AC78-F03044600AAD}" type="slidenum">
              <a:rPr lang="en-US" smtClean="0"/>
              <a:t>5</a:t>
            </a:fld>
            <a:endParaRPr lang="en-US"/>
          </a:p>
        </p:txBody>
      </p:sp>
    </p:spTree>
    <p:extLst>
      <p:ext uri="{BB962C8B-B14F-4D97-AF65-F5344CB8AC3E}">
        <p14:creationId xmlns:p14="http://schemas.microsoft.com/office/powerpoint/2010/main" val="41646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Recap</a:t>
            </a:r>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6</a:t>
            </a:fld>
            <a:endParaRPr lang="en-US"/>
          </a:p>
        </p:txBody>
      </p:sp>
    </p:spTree>
    <p:extLst>
      <p:ext uri="{BB962C8B-B14F-4D97-AF65-F5344CB8AC3E}">
        <p14:creationId xmlns:p14="http://schemas.microsoft.com/office/powerpoint/2010/main" val="221210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Eras Medium ITC" panose="020B0602030504020804" pitchFamily="34" charset="0"/>
              </a:rPr>
              <a:t>**This writing prompt can be uploaded on Google Classroom and students can be asked to do a post a response. (This gives students a chance to develop their ideas, publish their thoughts, and read the thoughts of their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Eras Medium ITC" panose="020B0602030504020804" pitchFamily="34" charset="0"/>
            </a:endParaRP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7</a:t>
            </a:fld>
            <a:endParaRPr lang="en-US"/>
          </a:p>
        </p:txBody>
      </p:sp>
    </p:spTree>
    <p:extLst>
      <p:ext uri="{BB962C8B-B14F-4D97-AF65-F5344CB8AC3E}">
        <p14:creationId xmlns:p14="http://schemas.microsoft.com/office/powerpoint/2010/main" val="332208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use this as a group activity and share on a projector or print out copies provided on the website for students to cut and paste the pictures on their own.</a:t>
            </a:r>
          </a:p>
          <a:p>
            <a:endParaRPr lang="en-US" dirty="0"/>
          </a:p>
          <a:p>
            <a:r>
              <a:rPr lang="en-US" dirty="0"/>
              <a:t>Click the image to open a PDF version.</a:t>
            </a:r>
          </a:p>
        </p:txBody>
      </p:sp>
      <p:sp>
        <p:nvSpPr>
          <p:cNvPr id="4" name="Slide Number Placeholder 3"/>
          <p:cNvSpPr>
            <a:spLocks noGrp="1"/>
          </p:cNvSpPr>
          <p:nvPr>
            <p:ph type="sldNum" sz="quarter" idx="5"/>
          </p:nvPr>
        </p:nvSpPr>
        <p:spPr/>
        <p:txBody>
          <a:bodyPr/>
          <a:lstStyle/>
          <a:p>
            <a:fld id="{C7622208-2738-42BA-A378-D0DC7660E685}" type="slidenum">
              <a:rPr lang="en-US" smtClean="0"/>
              <a:t>8</a:t>
            </a:fld>
            <a:endParaRPr lang="en-US"/>
          </a:p>
        </p:txBody>
      </p:sp>
    </p:spTree>
    <p:extLst>
      <p:ext uri="{BB962C8B-B14F-4D97-AF65-F5344CB8AC3E}">
        <p14:creationId xmlns:p14="http://schemas.microsoft.com/office/powerpoint/2010/main" val="1282216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1D2C-449E-459C-8E05-44041B4B0A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descr="Graphical user interface, application, Word&#10;&#10;Description automatically generated">
            <a:extLst>
              <a:ext uri="{FF2B5EF4-FFF2-40B4-BE49-F238E27FC236}">
                <a16:creationId xmlns:a16="http://schemas.microsoft.com/office/drawing/2014/main" id="{C9C3D1FA-FE88-4F41-82DA-DADDD89A5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109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45.jpg"/><Relationship Id="rId4" Type="http://schemas.openxmlformats.org/officeDocument/2006/relationships/hyperlink" Target="https://www.orangefrogtraining.com/files/HS%20-%20OF%20-%20Wk2%20-%202.Frog%20Venn%20Diagram.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Happiness Advantage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3A8E88"/>
                </a:solidFill>
                <a:effectLst/>
                <a:uLnTx/>
                <a:uFillTx/>
                <a:latin typeface="Calibri" panose="020F0502020204030204"/>
                <a:ea typeface="+mn-ea"/>
                <a:cs typeface="+mn-cs"/>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srgbClr val="3A8E88"/>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Tree>
    <p:extLst>
      <p:ext uri="{BB962C8B-B14F-4D97-AF65-F5344CB8AC3E}">
        <p14:creationId xmlns:p14="http://schemas.microsoft.com/office/powerpoint/2010/main" val="42265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dirty="0">
                <a:solidFill>
                  <a:srgbClr val="F36C25"/>
                </a:solidFill>
                <a:latin typeface="Eras Bold ITC" panose="020B0602030504020804" pitchFamily="34" charset="77"/>
              </a:rPr>
              <a:t>High School Week Two</a:t>
            </a:r>
          </a:p>
        </p:txBody>
      </p:sp>
    </p:spTree>
    <p:extLst>
      <p:ext uri="{BB962C8B-B14F-4D97-AF65-F5344CB8AC3E}">
        <p14:creationId xmlns:p14="http://schemas.microsoft.com/office/powerpoint/2010/main" val="31715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771269"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The Orange Frog</a:t>
            </a:r>
          </a:p>
        </p:txBody>
      </p:sp>
      <p:sp>
        <p:nvSpPr>
          <p:cNvPr id="4" name="TextBox 3">
            <a:extLst>
              <a:ext uri="{FF2B5EF4-FFF2-40B4-BE49-F238E27FC236}">
                <a16:creationId xmlns:a16="http://schemas.microsoft.com/office/drawing/2014/main" id="{265E2B69-DF91-4E7A-9528-D46A2C824657}"/>
              </a:ext>
            </a:extLst>
          </p:cNvPr>
          <p:cNvSpPr txBox="1"/>
          <p:nvPr/>
        </p:nvSpPr>
        <p:spPr>
          <a:xfrm>
            <a:off x="1958305" y="1934534"/>
            <a:ext cx="7954180" cy="3539430"/>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read to The Orange Frog parable</a:t>
            </a: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the central theme of the Orange Frog and will discover connections for my everyday life</a:t>
            </a:r>
            <a:endParaRPr lang="en-US" sz="4800" b="0" dirty="0">
              <a:solidFill>
                <a:srgbClr val="000000"/>
              </a:solidFill>
              <a:latin typeface="Eras Medium ITC" panose="020B0602030504020804" pitchFamily="34" charset="0"/>
            </a:endParaRPr>
          </a:p>
        </p:txBody>
      </p:sp>
    </p:spTree>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1569660"/>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Listen actively</a:t>
            </a:r>
          </a:p>
          <a:p>
            <a:pPr marL="285750" marR="0" lvl="0" indent="-285750">
              <a:spcAft>
                <a:spcPts val="0"/>
              </a:spcAft>
              <a:buFont typeface="Arial" panose="020B0604020202020204" pitchFamily="34" charset="0"/>
              <a:buChar char="•"/>
            </a:pPr>
            <a:endParaRPr lang="en-US" sz="3200" dirty="0">
              <a:solidFill>
                <a:schemeClr val="accent2"/>
              </a:solidFill>
              <a:latin typeface="Eras Medium ITC" panose="020B0602030504020804" pitchFamily="34" charset="0"/>
              <a:ea typeface="Arial" panose="020B0604020202020204" pitchFamily="34" charset="0"/>
            </a:endParaRP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Arial" panose="020B0604020202020204" pitchFamily="34" charset="0"/>
              </a:rPr>
              <a:t>Express Ideas</a:t>
            </a:r>
            <a:endParaRPr lang="en-US" sz="3200" u="none" strike="noStrike" dirty="0">
              <a:solidFill>
                <a:srgbClr val="3FB7A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3FB7A3"/>
                </a:solidFill>
              </a:rPr>
              <a:t>Skills</a:t>
            </a:r>
          </a:p>
        </p:txBody>
      </p:sp>
    </p:spTree>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0C2B72-2FD7-04AE-01AE-FD1660B76729}"/>
              </a:ext>
            </a:extLst>
          </p:cNvPr>
          <p:cNvPicPr>
            <a:picLocks noChangeAspect="1"/>
          </p:cNvPicPr>
          <p:nvPr/>
        </p:nvPicPr>
        <p:blipFill>
          <a:blip r:embed="rId3"/>
          <a:stretch>
            <a:fillRect/>
          </a:stretch>
        </p:blipFill>
        <p:spPr>
          <a:xfrm>
            <a:off x="6096000" y="3870577"/>
            <a:ext cx="6096528" cy="3206774"/>
          </a:xfrm>
          <a:prstGeom prst="rect">
            <a:avLst/>
          </a:prstGeom>
        </p:spPr>
      </p:pic>
      <p:sp>
        <p:nvSpPr>
          <p:cNvPr id="2" name="TextBox 1">
            <a:extLst>
              <a:ext uri="{FF2B5EF4-FFF2-40B4-BE49-F238E27FC236}">
                <a16:creationId xmlns:a16="http://schemas.microsoft.com/office/drawing/2014/main" id="{A96E7AA8-7E20-4D5A-83AE-6DDC1CC76D6B}"/>
              </a:ext>
            </a:extLst>
          </p:cNvPr>
          <p:cNvSpPr txBox="1"/>
          <p:nvPr/>
        </p:nvSpPr>
        <p:spPr>
          <a:xfrm>
            <a:off x="1640114" y="355735"/>
            <a:ext cx="8085335" cy="830997"/>
          </a:xfrm>
          <a:prstGeom prst="rect">
            <a:avLst/>
          </a:prstGeom>
          <a:noFill/>
        </p:spPr>
        <p:txBody>
          <a:bodyPr wrap="square" rtlCol="0">
            <a:spAutoFit/>
          </a:bodyPr>
          <a:lstStyle/>
          <a:p>
            <a:pPr algn="ctr"/>
            <a:r>
              <a:rPr lang="en-US" sz="4800" dirty="0">
                <a:solidFill>
                  <a:schemeClr val="accent2"/>
                </a:solidFill>
                <a:latin typeface="Eras Bold ITC" panose="020B0907030504020204" pitchFamily="34" charset="0"/>
              </a:rPr>
              <a:t>Opening Questions</a:t>
            </a:r>
          </a:p>
        </p:txBody>
      </p:sp>
      <p:sp>
        <p:nvSpPr>
          <p:cNvPr id="3" name="TextBox 2">
            <a:extLst>
              <a:ext uri="{FF2B5EF4-FFF2-40B4-BE49-F238E27FC236}">
                <a16:creationId xmlns:a16="http://schemas.microsoft.com/office/drawing/2014/main" id="{0B7D2CC7-87CB-416F-B746-C27F061609C4}"/>
              </a:ext>
            </a:extLst>
          </p:cNvPr>
          <p:cNvSpPr txBox="1"/>
          <p:nvPr/>
        </p:nvSpPr>
        <p:spPr>
          <a:xfrm>
            <a:off x="1248229" y="1542656"/>
            <a:ext cx="8868228" cy="3046988"/>
          </a:xfrm>
          <a:prstGeom prst="rect">
            <a:avLst/>
          </a:prstGeom>
          <a:noFill/>
        </p:spPr>
        <p:txBody>
          <a:bodyPr wrap="square">
            <a:spAutoFit/>
          </a:bodyPr>
          <a:lstStyle/>
          <a:p>
            <a:r>
              <a:rPr lang="en-US" sz="3200" dirty="0">
                <a:solidFill>
                  <a:srgbClr val="3FB7A3"/>
                </a:solidFill>
                <a:latin typeface="Eras Medium ITC" panose="020B0602030504020804" pitchFamily="34" charset="0"/>
              </a:rPr>
              <a:t>What do you remember about the story we started reading last week?</a:t>
            </a:r>
          </a:p>
          <a:p>
            <a:endParaRPr lang="en-US" sz="3200" b="0" dirty="0">
              <a:solidFill>
                <a:srgbClr val="3FB7A3"/>
              </a:solidFill>
              <a:latin typeface="Eras Medium ITC" panose="020B0602030504020804" pitchFamily="34" charset="0"/>
            </a:endParaRPr>
          </a:p>
          <a:p>
            <a:r>
              <a:rPr lang="en-US" sz="3200" b="0" dirty="0">
                <a:solidFill>
                  <a:srgbClr val="3FB7A3"/>
                </a:solidFill>
                <a:latin typeface="Eras Medium ITC" panose="020B0602030504020804" pitchFamily="34" charset="0"/>
              </a:rPr>
              <a:t>Tell me about the four frogs that we met.</a:t>
            </a:r>
            <a:endParaRPr lang="en-US" sz="3200" dirty="0">
              <a:solidFill>
                <a:srgbClr val="3FB7A3"/>
              </a:solidFill>
              <a:latin typeface="Eras Medium ITC" panose="020B0602030504020804" pitchFamily="34" charset="0"/>
            </a:endParaRPr>
          </a:p>
          <a:p>
            <a:r>
              <a:rPr lang="en-US" sz="3200" b="0" dirty="0">
                <a:solidFill>
                  <a:srgbClr val="3FB7A3"/>
                </a:solidFill>
                <a:latin typeface="Eras Medium ITC" panose="020B0602030504020804" pitchFamily="34" charset="0"/>
              </a:rPr>
              <a:t>How were they alike?</a:t>
            </a:r>
          </a:p>
          <a:p>
            <a:r>
              <a:rPr lang="en-US" sz="3200" dirty="0">
                <a:solidFill>
                  <a:srgbClr val="3FB7A3"/>
                </a:solidFill>
                <a:latin typeface="Eras Medium ITC" panose="020B0602030504020804" pitchFamily="34" charset="0"/>
              </a:rPr>
              <a:t>How were they different?</a:t>
            </a:r>
            <a:endParaRPr lang="en-US" sz="4800" b="0" dirty="0">
              <a:solidFill>
                <a:srgbClr val="3FB7A3"/>
              </a:solidFill>
              <a:latin typeface="Eras Medium ITC" panose="020B0602030504020804" pitchFamily="34" charset="0"/>
            </a:endParaRPr>
          </a:p>
        </p:txBody>
      </p:sp>
    </p:spTree>
    <p:extLst>
      <p:ext uri="{BB962C8B-B14F-4D97-AF65-F5344CB8AC3E}">
        <p14:creationId xmlns:p14="http://schemas.microsoft.com/office/powerpoint/2010/main" val="362505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F5C4BC-AED3-2164-26F8-0A6EEA3F19C5}"/>
              </a:ext>
            </a:extLst>
          </p:cNvPr>
          <p:cNvPicPr>
            <a:picLocks noChangeAspect="1"/>
          </p:cNvPicPr>
          <p:nvPr/>
        </p:nvPicPr>
        <p:blipFill>
          <a:blip r:embed="rId3"/>
          <a:stretch>
            <a:fillRect/>
          </a:stretch>
        </p:blipFill>
        <p:spPr>
          <a:xfrm>
            <a:off x="147239" y="3770034"/>
            <a:ext cx="3960303" cy="3087966"/>
          </a:xfrm>
          <a:prstGeom prst="rect">
            <a:avLst/>
          </a:prstGeom>
        </p:spPr>
      </p:pic>
      <p:sp>
        <p:nvSpPr>
          <p:cNvPr id="2" name="TextBox 1">
            <a:extLst>
              <a:ext uri="{FF2B5EF4-FFF2-40B4-BE49-F238E27FC236}">
                <a16:creationId xmlns:a16="http://schemas.microsoft.com/office/drawing/2014/main" id="{215A02F2-D52C-F8E8-2D1E-F1933B233A5A}"/>
              </a:ext>
            </a:extLst>
          </p:cNvPr>
          <p:cNvSpPr txBox="1"/>
          <p:nvPr/>
        </p:nvSpPr>
        <p:spPr>
          <a:xfrm>
            <a:off x="4107542" y="97919"/>
            <a:ext cx="8084457" cy="830997"/>
          </a:xfrm>
          <a:prstGeom prst="rect">
            <a:avLst/>
          </a:prstGeom>
          <a:noFill/>
        </p:spPr>
        <p:txBody>
          <a:bodyPr wrap="square" rtlCol="0">
            <a:spAutoFit/>
          </a:bodyPr>
          <a:lstStyle/>
          <a:p>
            <a:pPr algn="ctr"/>
            <a:r>
              <a:rPr lang="en-US" sz="4800" dirty="0">
                <a:solidFill>
                  <a:schemeClr val="accent2"/>
                </a:solidFill>
                <a:latin typeface="Eras Bold ITC" panose="020B0907030504020204" pitchFamily="34" charset="0"/>
              </a:rPr>
              <a:t>Thoughts</a:t>
            </a:r>
          </a:p>
        </p:txBody>
      </p:sp>
      <p:sp>
        <p:nvSpPr>
          <p:cNvPr id="4" name="TextBox 3">
            <a:extLst>
              <a:ext uri="{FF2B5EF4-FFF2-40B4-BE49-F238E27FC236}">
                <a16:creationId xmlns:a16="http://schemas.microsoft.com/office/drawing/2014/main" id="{169F9C83-618D-98D3-BBB1-8FFDD9A05909}"/>
              </a:ext>
            </a:extLst>
          </p:cNvPr>
          <p:cNvSpPr txBox="1"/>
          <p:nvPr/>
        </p:nvSpPr>
        <p:spPr>
          <a:xfrm>
            <a:off x="4337065" y="1030515"/>
            <a:ext cx="7579164" cy="5447645"/>
          </a:xfrm>
          <a:prstGeom prst="rect">
            <a:avLst/>
          </a:prstGeom>
          <a:noFill/>
        </p:spPr>
        <p:txBody>
          <a:bodyPr wrap="square">
            <a:spAutoFit/>
          </a:bodyPr>
          <a:lstStyle/>
          <a:p>
            <a:r>
              <a:rPr lang="en-US" sz="2900" dirty="0">
                <a:solidFill>
                  <a:srgbClr val="3FB7A3"/>
                </a:solidFill>
                <a:latin typeface="Eras Medium ITC" panose="020B0602030504020804" pitchFamily="34" charset="0"/>
              </a:rPr>
              <a:t>In the beginning of Chapter 3, we learn about the four different ponds for newly transitioned frogs. Bull seems to make a wise choice, but Plop is disinterested and doesn’t really care. The four frogs are randomly chosen to live in Pond 4.</a:t>
            </a:r>
          </a:p>
          <a:p>
            <a:endParaRPr lang="en-US" sz="2900" dirty="0">
              <a:solidFill>
                <a:srgbClr val="3FB7A3"/>
              </a:solidFill>
              <a:latin typeface="Eras Medium ITC" panose="020B0602030504020804" pitchFamily="34" charset="0"/>
            </a:endParaRPr>
          </a:p>
          <a:p>
            <a:r>
              <a:rPr lang="en-US" sz="2900" dirty="0">
                <a:solidFill>
                  <a:srgbClr val="3FB7A3"/>
                </a:solidFill>
                <a:latin typeface="Eras Medium ITC" panose="020B0602030504020804" pitchFamily="34" charset="0"/>
              </a:rPr>
              <a:t>Spark chooses to be Orange, mentioning the beauty of the Pond. He ultimately maximizes on his color and catches an abundance of flies. By the end of Chapter, he is entirely Orange.</a:t>
            </a:r>
          </a:p>
        </p:txBody>
      </p:sp>
    </p:spTree>
    <p:extLst>
      <p:ext uri="{BB962C8B-B14F-4D97-AF65-F5344CB8AC3E}">
        <p14:creationId xmlns:p14="http://schemas.microsoft.com/office/powerpoint/2010/main" val="88769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5F89D8-A05D-8DD4-62CA-4DB6AC4EAD7D}"/>
              </a:ext>
            </a:extLst>
          </p:cNvPr>
          <p:cNvSpPr txBox="1"/>
          <p:nvPr/>
        </p:nvSpPr>
        <p:spPr>
          <a:xfrm>
            <a:off x="0" y="0"/>
            <a:ext cx="10572206" cy="830997"/>
          </a:xfrm>
          <a:prstGeom prst="rect">
            <a:avLst/>
          </a:prstGeom>
          <a:noFill/>
        </p:spPr>
        <p:txBody>
          <a:bodyPr wrap="square" rtlCol="0">
            <a:spAutoFit/>
          </a:bodyPr>
          <a:lstStyle/>
          <a:p>
            <a:pPr algn="ctr"/>
            <a:r>
              <a:rPr lang="en-US" sz="4800" dirty="0">
                <a:solidFill>
                  <a:schemeClr val="accent2"/>
                </a:solidFill>
                <a:latin typeface="Eras Bold ITC" panose="020B0907030504020204" pitchFamily="34" charset="0"/>
              </a:rPr>
              <a:t>Action</a:t>
            </a:r>
          </a:p>
        </p:txBody>
      </p:sp>
      <p:sp>
        <p:nvSpPr>
          <p:cNvPr id="4" name="TextBox 3">
            <a:extLst>
              <a:ext uri="{FF2B5EF4-FFF2-40B4-BE49-F238E27FC236}">
                <a16:creationId xmlns:a16="http://schemas.microsoft.com/office/drawing/2014/main" id="{C0FE83D8-447D-CF2E-BCF2-3EC4735E6282}"/>
              </a:ext>
            </a:extLst>
          </p:cNvPr>
          <p:cNvSpPr txBox="1"/>
          <p:nvPr/>
        </p:nvSpPr>
        <p:spPr>
          <a:xfrm>
            <a:off x="362857" y="830997"/>
            <a:ext cx="10363200" cy="5509200"/>
          </a:xfrm>
          <a:prstGeom prst="rect">
            <a:avLst/>
          </a:prstGeom>
          <a:noFill/>
        </p:spPr>
        <p:txBody>
          <a:bodyPr wrap="square">
            <a:spAutoFit/>
          </a:bodyPr>
          <a:lstStyle/>
          <a:p>
            <a:r>
              <a:rPr lang="en-US" sz="3200" dirty="0">
                <a:solidFill>
                  <a:srgbClr val="3FB7A3"/>
                </a:solidFill>
                <a:latin typeface="Eras Medium ITC" panose="020B0602030504020804" pitchFamily="34" charset="0"/>
              </a:rPr>
              <a:t>We are going to try to replicate some of the things that Spark does when he becomes more Orange.  What was one of the things you remember?”  Could be doing something kind for others, meditating, making a choice to be Orange. </a:t>
            </a:r>
          </a:p>
          <a:p>
            <a:endParaRPr lang="en-US" sz="3200" dirty="0">
              <a:solidFill>
                <a:srgbClr val="3FB7A3"/>
              </a:solidFill>
              <a:latin typeface="Eras Medium ITC" panose="020B0602030504020804" pitchFamily="34" charset="0"/>
            </a:endParaRPr>
          </a:p>
          <a:p>
            <a:r>
              <a:rPr lang="en-US" sz="3200" dirty="0">
                <a:solidFill>
                  <a:srgbClr val="3FB7A3"/>
                </a:solidFill>
                <a:latin typeface="Eras Medium ITC" panose="020B0602030504020804" pitchFamily="34" charset="0"/>
              </a:rPr>
              <a:t>“What things are you doing in your everyday life that promote healthy wholeness?” </a:t>
            </a:r>
          </a:p>
          <a:p>
            <a:endParaRPr lang="en-US" sz="3200" dirty="0">
              <a:solidFill>
                <a:srgbClr val="3FB7A3"/>
              </a:solidFill>
              <a:latin typeface="Eras Medium ITC" panose="020B0602030504020804" pitchFamily="34" charset="0"/>
            </a:endParaRPr>
          </a:p>
          <a:p>
            <a:r>
              <a:rPr lang="en-US" sz="3200" dirty="0">
                <a:solidFill>
                  <a:srgbClr val="3FB7A3"/>
                </a:solidFill>
                <a:latin typeface="Eras Medium ITC" panose="020B0602030504020804" pitchFamily="34" charset="0"/>
              </a:rPr>
              <a:t>“In my everyday life, I __________.  I know this helps to bring a healthy wholeness because __________. </a:t>
            </a:r>
          </a:p>
        </p:txBody>
      </p:sp>
    </p:spTree>
    <p:extLst>
      <p:ext uri="{BB962C8B-B14F-4D97-AF65-F5344CB8AC3E}">
        <p14:creationId xmlns:p14="http://schemas.microsoft.com/office/powerpoint/2010/main" val="211394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1E6CCD-8517-4551-92EE-91D929BEC4A8}"/>
              </a:ext>
            </a:extLst>
          </p:cNvPr>
          <p:cNvSpPr txBox="1"/>
          <p:nvPr/>
        </p:nvSpPr>
        <p:spPr>
          <a:xfrm>
            <a:off x="399759" y="3044279"/>
            <a:ext cx="3402748" cy="769441"/>
          </a:xfrm>
          <a:prstGeom prst="rect">
            <a:avLst/>
          </a:prstGeom>
          <a:noFill/>
        </p:spPr>
        <p:txBody>
          <a:bodyPr wrap="square" rtlCol="0">
            <a:spAutoFit/>
          </a:bodyPr>
          <a:lstStyle/>
          <a:p>
            <a:pPr algn="ctr"/>
            <a:r>
              <a:rPr lang="en-US" sz="4400" dirty="0">
                <a:solidFill>
                  <a:schemeClr val="bg1"/>
                </a:solidFill>
                <a:latin typeface="Eras Bold ITC" panose="020B0907030504020204" pitchFamily="34" charset="0"/>
              </a:rPr>
              <a:t>ACTIVITY</a:t>
            </a:r>
          </a:p>
        </p:txBody>
      </p:sp>
      <p:pic>
        <p:nvPicPr>
          <p:cNvPr id="1029" name="Picture 5">
            <a:extLst>
              <a:ext uri="{FF2B5EF4-FFF2-40B4-BE49-F238E27FC236}">
                <a16:creationId xmlns:a16="http://schemas.microsoft.com/office/drawing/2014/main" id="{F42AE756-51FE-485D-92E8-13EA4279F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3859" y="10284643"/>
            <a:ext cx="9779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descr="Diagram, venn diagram&#10;&#10;Description automatically generated">
            <a:hlinkClick r:id="rId4"/>
            <a:extLst>
              <a:ext uri="{FF2B5EF4-FFF2-40B4-BE49-F238E27FC236}">
                <a16:creationId xmlns:a16="http://schemas.microsoft.com/office/drawing/2014/main" id="{23C72D8B-F1EB-4FD4-9BB3-6EF46B927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8681">
            <a:off x="5910176" y="434743"/>
            <a:ext cx="4627486" cy="5988510"/>
          </a:xfrm>
          <a:prstGeom prst="rect">
            <a:avLst/>
          </a:prstGeom>
        </p:spPr>
      </p:pic>
    </p:spTree>
    <p:extLst>
      <p:ext uri="{BB962C8B-B14F-4D97-AF65-F5344CB8AC3E}">
        <p14:creationId xmlns:p14="http://schemas.microsoft.com/office/powerpoint/2010/main" val="262648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E060001-7223-474B-BE27-F6C5C501B352}"/>
              </a:ext>
            </a:extLst>
          </p:cNvPr>
          <p:cNvSpPr txBox="1">
            <a:spLocks/>
          </p:cNvSpPr>
          <p:nvPr/>
        </p:nvSpPr>
        <p:spPr>
          <a:xfrm>
            <a:off x="1182029" y="365125"/>
            <a:ext cx="5093265"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t>Bonus Questions</a:t>
            </a:r>
          </a:p>
        </p:txBody>
      </p:sp>
      <p:sp>
        <p:nvSpPr>
          <p:cNvPr id="3" name="Content Placeholder 3">
            <a:extLst>
              <a:ext uri="{FF2B5EF4-FFF2-40B4-BE49-F238E27FC236}">
                <a16:creationId xmlns:a16="http://schemas.microsoft.com/office/drawing/2014/main" id="{60752EA4-58F5-48E0-B5B7-2BDC0418D9DE}"/>
              </a:ext>
            </a:extLst>
          </p:cNvPr>
          <p:cNvSpPr txBox="1">
            <a:spLocks/>
          </p:cNvSpPr>
          <p:nvPr/>
        </p:nvSpPr>
        <p:spPr>
          <a:xfrm>
            <a:off x="334538" y="1460817"/>
            <a:ext cx="6807242" cy="4716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rgbClr val="3A8E8A"/>
                </a:solidFill>
              </a:rPr>
              <a:t>What are some of the things that turn Spark more Orange?</a:t>
            </a:r>
          </a:p>
          <a:p>
            <a:pPr>
              <a:lnSpc>
                <a:spcPct val="110000"/>
              </a:lnSpc>
            </a:pPr>
            <a:r>
              <a:rPr lang="en-US" dirty="0">
                <a:solidFill>
                  <a:schemeClr val="accent2"/>
                </a:solidFill>
              </a:rPr>
              <a:t>What three things do frogs on the Island talk about?</a:t>
            </a:r>
          </a:p>
          <a:p>
            <a:pPr>
              <a:lnSpc>
                <a:spcPct val="110000"/>
              </a:lnSpc>
            </a:pPr>
            <a:r>
              <a:rPr lang="en-US" dirty="0">
                <a:solidFill>
                  <a:srgbClr val="3A8E8A"/>
                </a:solidFill>
              </a:rPr>
              <a:t>What pond does Bull want to live on?</a:t>
            </a:r>
          </a:p>
          <a:p>
            <a:pPr>
              <a:lnSpc>
                <a:spcPct val="110000"/>
              </a:lnSpc>
            </a:pPr>
            <a:r>
              <a:rPr lang="en-US" dirty="0">
                <a:solidFill>
                  <a:schemeClr val="accent2"/>
                </a:solidFill>
              </a:rPr>
              <a:t>What does Plop say when he finds out he will be on Pond 4? </a:t>
            </a:r>
            <a:endParaRPr lang="en-US" sz="5400" dirty="0">
              <a:solidFill>
                <a:schemeClr val="accent2"/>
              </a:solidFill>
            </a:endParaRPr>
          </a:p>
        </p:txBody>
      </p:sp>
    </p:spTree>
    <p:extLst>
      <p:ext uri="{BB962C8B-B14F-4D97-AF65-F5344CB8AC3E}">
        <p14:creationId xmlns:p14="http://schemas.microsoft.com/office/powerpoint/2010/main" val="1461426396"/>
      </p:ext>
    </p:extLst>
  </p:cSld>
  <p:clrMapOvr>
    <a:masterClrMapping/>
  </p:clrMapOvr>
</p:sld>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512</Words>
  <Application>Microsoft Office PowerPoint</Application>
  <PresentationFormat>Widescreen</PresentationFormat>
  <Paragraphs>70</Paragraphs>
  <Slides>9</Slides>
  <Notes>6</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28</cp:revision>
  <dcterms:created xsi:type="dcterms:W3CDTF">2021-03-23T18:25:43Z</dcterms:created>
  <dcterms:modified xsi:type="dcterms:W3CDTF">2023-05-05T17:56:21Z</dcterms:modified>
</cp:coreProperties>
</file>